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Open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OpenSans-regular.fntdata"/><Relationship Id="rId21" Type="http://schemas.openxmlformats.org/officeDocument/2006/relationships/slide" Target="slides/slide17.xml"/><Relationship Id="rId24" Type="http://schemas.openxmlformats.org/officeDocument/2006/relationships/font" Target="fonts/OpenSans-italic.fntdata"/><Relationship Id="rId23" Type="http://schemas.openxmlformats.org/officeDocument/2006/relationships/font" Target="fonts/OpenSans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Open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 today’s class we review the material we covered in the past six classes. 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1201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646225"/>
            <a:ext cx="8520600" cy="292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1201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1201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None/>
              <a:defRPr sz="4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None/>
              <a:defRPr sz="3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None/>
              <a:defRPr sz="3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None/>
              <a:defRPr sz="3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None/>
              <a:defRPr sz="3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None/>
              <a:defRPr sz="3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None/>
              <a:defRPr sz="3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None/>
              <a:defRPr sz="3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None/>
              <a:defRPr sz="3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646225"/>
            <a:ext cx="8520600" cy="29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3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3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/>
              <a:t>Embedded Systems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1 Week Review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3.jpg"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 txBox="1"/>
          <p:nvPr>
            <p:ph type="title"/>
          </p:nvPr>
        </p:nvSpPr>
        <p:spPr>
          <a:xfrm>
            <a:off x="3435900" y="3416825"/>
            <a:ext cx="8520600" cy="120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Embedded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System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311700" y="445025"/>
            <a:ext cx="8520600" cy="120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Embedded System Design</a:t>
            </a:r>
          </a:p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311700" y="1646225"/>
            <a:ext cx="8520600" cy="292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Hardware with I/O devices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Software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d_2009_f.jpg"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499" y="185250"/>
            <a:ext cx="3428999" cy="480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mes2.jpg"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5691" y="0"/>
            <a:ext cx="467261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mbedded-System.jpg"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7824" y="1075775"/>
            <a:ext cx="4784550" cy="389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 txBox="1"/>
          <p:nvPr>
            <p:ph type="title"/>
          </p:nvPr>
        </p:nvSpPr>
        <p:spPr>
          <a:xfrm>
            <a:off x="311700" y="445025"/>
            <a:ext cx="8520600" cy="120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Embedded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System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Design</a:t>
            </a:r>
          </a:p>
        </p:txBody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311700" y="3398825"/>
            <a:ext cx="8520600" cy="292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Electrical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Engineering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311700" y="445025"/>
            <a:ext cx="8520600" cy="120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Characteristics Emb.Sys</a:t>
            </a:r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311700" y="1646225"/>
            <a:ext cx="8520600" cy="292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Functionality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"/>
              <a:t>Complex Algorithms e.g. Automotive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"/>
              <a:t>User Interface e.g. Moving Maps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311700" y="445025"/>
            <a:ext cx="8520600" cy="120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Characteristics Emb.Sys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311700" y="1646225"/>
            <a:ext cx="8520600" cy="292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2. Deadlines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    Real-time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       Multirate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311700" y="445025"/>
            <a:ext cx="8520600" cy="120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/>
              <a:t>Characteristics Emb.Sys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311700" y="1646225"/>
            <a:ext cx="8520600" cy="292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3. Cost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     Manufacturing Costs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     Power and Energy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445025"/>
            <a:ext cx="8520600" cy="165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/>
              <a:t>What are Embedded Systems?</a:t>
            </a:r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11700" y="2442650"/>
            <a:ext cx="8520600" cy="21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Computer </a:t>
            </a:r>
          </a:p>
          <a:p>
            <a:pPr lvl="0">
              <a:spcBef>
                <a:spcPts val="0"/>
              </a:spcBef>
              <a:buNone/>
            </a:pPr>
            <a:r>
              <a:rPr lang="en" sz="3600"/>
              <a:t>General-Purpose Computer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>
            <a:off x="577000" y="1584300"/>
            <a:ext cx="8420400" cy="345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 txBox="1"/>
          <p:nvPr>
            <p:ph type="title"/>
          </p:nvPr>
        </p:nvSpPr>
        <p:spPr>
          <a:xfrm>
            <a:off x="311700" y="445025"/>
            <a:ext cx="8520600" cy="120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Computer</a:t>
            </a:r>
          </a:p>
        </p:txBody>
      </p:sp>
      <p:sp>
        <p:nvSpPr>
          <p:cNvPr id="68" name="Shape 68"/>
          <p:cNvSpPr/>
          <p:nvPr/>
        </p:nvSpPr>
        <p:spPr>
          <a:xfrm>
            <a:off x="870850" y="2506375"/>
            <a:ext cx="2177100" cy="2293800"/>
          </a:xfrm>
          <a:prstGeom prst="can">
            <a:avLst>
              <a:gd fmla="val 25000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Program Stored </a:t>
            </a: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" name="Shape 69"/>
          <p:cNvSpPr/>
          <p:nvPr/>
        </p:nvSpPr>
        <p:spPr>
          <a:xfrm>
            <a:off x="3791425" y="2658775"/>
            <a:ext cx="5040900" cy="2293800"/>
          </a:xfrm>
          <a:prstGeom prst="bevel">
            <a:avLst>
              <a:gd fmla="val 12500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4311775" y="3212900"/>
            <a:ext cx="1539900" cy="12012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 Fetch </a:t>
            </a:r>
          </a:p>
          <a:p>
            <a:pPr lvl="0">
              <a:spcBef>
                <a:spcPts val="0"/>
              </a:spcBef>
              <a:buNone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Unit</a:t>
            </a:r>
          </a:p>
        </p:txBody>
      </p:sp>
      <p:sp>
        <p:nvSpPr>
          <p:cNvPr id="71" name="Shape 71"/>
          <p:cNvSpPr txBox="1"/>
          <p:nvPr/>
        </p:nvSpPr>
        <p:spPr>
          <a:xfrm>
            <a:off x="870850" y="1791100"/>
            <a:ext cx="29205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Memory</a:t>
            </a:r>
          </a:p>
        </p:txBody>
      </p:sp>
      <p:sp>
        <p:nvSpPr>
          <p:cNvPr id="72" name="Shape 72"/>
          <p:cNvSpPr txBox="1"/>
          <p:nvPr/>
        </p:nvSpPr>
        <p:spPr>
          <a:xfrm>
            <a:off x="6053500" y="1791100"/>
            <a:ext cx="12639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CPU</a:t>
            </a:r>
          </a:p>
        </p:txBody>
      </p:sp>
      <p:sp>
        <p:nvSpPr>
          <p:cNvPr id="73" name="Shape 73"/>
          <p:cNvSpPr/>
          <p:nvPr/>
        </p:nvSpPr>
        <p:spPr>
          <a:xfrm>
            <a:off x="6643200" y="3212900"/>
            <a:ext cx="1826400" cy="12012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Execute Unit</a:t>
            </a:r>
          </a:p>
        </p:txBody>
      </p:sp>
      <p:sp>
        <p:nvSpPr>
          <p:cNvPr id="74" name="Shape 74"/>
          <p:cNvSpPr/>
          <p:nvPr/>
        </p:nvSpPr>
        <p:spPr>
          <a:xfrm>
            <a:off x="3048000" y="3440950"/>
            <a:ext cx="1263900" cy="70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5851675" y="3455125"/>
            <a:ext cx="791400" cy="70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6900" y="-88375"/>
            <a:ext cx="3062399" cy="281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General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-Purpose Computer</a:t>
            </a:r>
          </a:p>
        </p:txBody>
      </p:sp>
      <p:sp>
        <p:nvSpPr>
          <p:cNvPr id="81" name="Shape 81"/>
          <p:cNvSpPr/>
          <p:nvPr/>
        </p:nvSpPr>
        <p:spPr>
          <a:xfrm>
            <a:off x="2398900" y="384725"/>
            <a:ext cx="5612400" cy="4629900"/>
          </a:xfrm>
          <a:prstGeom prst="sun">
            <a:avLst>
              <a:gd fmla="val 2500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Computer +Devices +Software   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8011125" y="2419279"/>
            <a:ext cx="13227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Laptop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x="7172279" y="772189"/>
            <a:ext cx="1528800" cy="77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Desktop</a:t>
            </a:r>
          </a:p>
        </p:txBody>
      </p:sp>
      <p:sp>
        <p:nvSpPr>
          <p:cNvPr id="84" name="Shape 84"/>
          <p:cNvSpPr txBox="1"/>
          <p:nvPr/>
        </p:nvSpPr>
        <p:spPr>
          <a:xfrm>
            <a:off x="7172279" y="4108313"/>
            <a:ext cx="13227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Server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311700" y="445025"/>
            <a:ext cx="8520600" cy="120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Embedded System</a:t>
            </a:r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311700" y="1646225"/>
            <a:ext cx="8520600" cy="292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Has a computer 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FF0000"/>
                </a:solidFill>
              </a:rPr>
              <a:t>Not</a:t>
            </a:r>
            <a:r>
              <a:rPr lang="en"/>
              <a:t>  intended general purpose computer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24725_Fax_Machine_oef518e_0001.jpg9a46aa11-6322-4640-a4b2-2d80b26503e5Original.jpg"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0115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 txBox="1"/>
          <p:nvPr>
            <p:ph type="title"/>
          </p:nvPr>
        </p:nvSpPr>
        <p:spPr>
          <a:xfrm>
            <a:off x="311700" y="445025"/>
            <a:ext cx="8520600" cy="120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Embedded System</a:t>
            </a:r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311700" y="1493825"/>
            <a:ext cx="8520600" cy="292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Fax machine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bdbig.JPG"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>
            <p:ph type="title"/>
          </p:nvPr>
        </p:nvSpPr>
        <p:spPr>
          <a:xfrm>
            <a:off x="311700" y="292625"/>
            <a:ext cx="8520600" cy="120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Embedded System</a:t>
            </a:r>
          </a:p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7322100" y="350825"/>
            <a:ext cx="8520600" cy="292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Cloc</a:t>
            </a:r>
            <a:r>
              <a:rPr lang="en"/>
              <a:t>k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utomotive-gradient.jpg"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>
            <p:ph type="title"/>
          </p:nvPr>
        </p:nvSpPr>
        <p:spPr>
          <a:xfrm>
            <a:off x="5645700" y="3112025"/>
            <a:ext cx="8520600" cy="184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Embedded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System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ne_veh_quad.jpg"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>
            <p:ph type="title"/>
          </p:nvPr>
        </p:nvSpPr>
        <p:spPr>
          <a:xfrm>
            <a:off x="311700" y="140225"/>
            <a:ext cx="8520600" cy="120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Embedded Systems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